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sldIdLst>
    <p:sldId id="256" r:id="rId2"/>
    <p:sldId id="274" r:id="rId3"/>
    <p:sldId id="276" r:id="rId4"/>
    <p:sldId id="262" r:id="rId5"/>
    <p:sldId id="258" r:id="rId6"/>
    <p:sldId id="277" r:id="rId7"/>
    <p:sldId id="282" r:id="rId8"/>
    <p:sldId id="273" r:id="rId9"/>
    <p:sldId id="283" r:id="rId10"/>
    <p:sldId id="281" r:id="rId11"/>
    <p:sldId id="280" r:id="rId12"/>
    <p:sldId id="268" r:id="rId13"/>
    <p:sldId id="275" r:id="rId14"/>
    <p:sldId id="270" r:id="rId15"/>
    <p:sldId id="284" r:id="rId16"/>
    <p:sldId id="271" r:id="rId17"/>
    <p:sldId id="257" r:id="rId18"/>
    <p:sldId id="285" r:id="rId19"/>
  </p:sldIdLst>
  <p:sldSz cx="18288000" cy="10287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422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844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266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688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2110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8532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954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1376" algn="l" defTabSz="1632844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orient="horz" pos="2204">
          <p15:clr>
            <a:srgbClr val="A4A3A4"/>
          </p15:clr>
        </p15:guide>
        <p15:guide id="3" orient="horz" pos="6002">
          <p15:clr>
            <a:srgbClr val="A4A3A4"/>
          </p15:clr>
        </p15:guide>
        <p15:guide id="4" orient="horz" pos="2021">
          <p15:clr>
            <a:srgbClr val="A4A3A4"/>
          </p15:clr>
        </p15:guide>
        <p15:guide id="5" orient="horz" pos="1836">
          <p15:clr>
            <a:srgbClr val="A4A3A4"/>
          </p15:clr>
        </p15:guide>
        <p15:guide id="6" pos="5760">
          <p15:clr>
            <a:srgbClr val="A4A3A4"/>
          </p15:clr>
        </p15:guide>
        <p15:guide id="7" pos="585">
          <p15:clr>
            <a:srgbClr val="A4A3A4"/>
          </p15:clr>
        </p15:guide>
        <p15:guide id="8" pos="8868">
          <p15:clr>
            <a:srgbClr val="A4A3A4"/>
          </p15:clr>
        </p15:guide>
        <p15:guide id="9" pos="47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2971"/>
    <a:srgbClr val="8A72CC"/>
    <a:srgbClr val="DDCDE5"/>
    <a:srgbClr val="F0E9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561" autoAdjust="0"/>
  </p:normalViewPr>
  <p:slideViewPr>
    <p:cSldViewPr snapToGrid="0" snapToObjects="1">
      <p:cViewPr>
        <p:scale>
          <a:sx n="42" d="100"/>
          <a:sy n="42" d="100"/>
        </p:scale>
        <p:origin x="1426" y="58"/>
      </p:cViewPr>
      <p:guideLst>
        <p:guide orient="horz" pos="3240"/>
        <p:guide orient="horz" pos="2204"/>
        <p:guide orient="horz" pos="6002"/>
        <p:guide orient="horz" pos="2021"/>
        <p:guide orient="horz" pos="1836"/>
        <p:guide pos="5760"/>
        <p:guide pos="585"/>
        <p:guide pos="8868"/>
        <p:guide pos="47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vin Battley" userId="32d30828008f37e5" providerId="LiveId" clId="{730E5335-BB2E-4C10-B216-CCE9229160D0}"/>
    <pc:docChg chg="modSld sldOrd">
      <pc:chgData name="Marvin Battley" userId="32d30828008f37e5" providerId="LiveId" clId="{730E5335-BB2E-4C10-B216-CCE9229160D0}" dt="2022-10-06T15:48:18.591" v="15"/>
      <pc:docMkLst>
        <pc:docMk/>
      </pc:docMkLst>
      <pc:sldChg chg="modSp mod">
        <pc:chgData name="Marvin Battley" userId="32d30828008f37e5" providerId="LiveId" clId="{730E5335-BB2E-4C10-B216-CCE9229160D0}" dt="2022-10-06T15:18:36.655" v="7" actId="20577"/>
        <pc:sldMkLst>
          <pc:docMk/>
          <pc:sldMk cId="2054220836" sldId="270"/>
        </pc:sldMkLst>
        <pc:spChg chg="mod">
          <ac:chgData name="Marvin Battley" userId="32d30828008f37e5" providerId="LiveId" clId="{730E5335-BB2E-4C10-B216-CCE9229160D0}" dt="2022-10-06T15:18:36.655" v="7" actId="20577"/>
          <ac:spMkLst>
            <pc:docMk/>
            <pc:sldMk cId="2054220836" sldId="270"/>
            <ac:spMk id="3" creationId="{00000000-0000-0000-0000-000000000000}"/>
          </ac:spMkLst>
        </pc:spChg>
      </pc:sldChg>
      <pc:sldChg chg="ord">
        <pc:chgData name="Marvin Battley" userId="32d30828008f37e5" providerId="LiveId" clId="{730E5335-BB2E-4C10-B216-CCE9229160D0}" dt="2022-10-06T15:48:18.591" v="15"/>
        <pc:sldMkLst>
          <pc:docMk/>
          <pc:sldMk cId="3276077709" sldId="273"/>
        </pc:sldMkLst>
      </pc:sldChg>
      <pc:sldChg chg="delSp modSp mod">
        <pc:chgData name="Marvin Battley" userId="32d30828008f37e5" providerId="LiveId" clId="{730E5335-BB2E-4C10-B216-CCE9229160D0}" dt="2022-10-06T15:18:28.856" v="5"/>
        <pc:sldMkLst>
          <pc:docMk/>
          <pc:sldMk cId="3334257569" sldId="284"/>
        </pc:sldMkLst>
        <pc:spChg chg="del mod">
          <ac:chgData name="Marvin Battley" userId="32d30828008f37e5" providerId="LiveId" clId="{730E5335-BB2E-4C10-B216-CCE9229160D0}" dt="2022-10-06T15:18:28.856" v="5"/>
          <ac:spMkLst>
            <pc:docMk/>
            <pc:sldMk cId="3334257569" sldId="284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E56199-3E68-47A2-B0B8-7F2A97330118}" type="datetimeFigureOut">
              <a:rPr lang="en-US" smtClean="0"/>
              <a:t>10/6/2022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7337A-C57C-417F-877D-3EF7A53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74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5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89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92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01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50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62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24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Base case:  Nigerian students and LSUS, to gain experience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Segmentation: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Int'l students: Nigeria, countries with suitable markets, expand by country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 universities: Louisiana, surrounding states, expand state by state</a:t>
            </a:r>
            <a:endParaRPr lang="en-US" dirty="0"/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Balanced approach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Students want choice in university</a:t>
            </a:r>
            <a:b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Universities want extensive markets (more countries)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24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24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6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7337A-C57C-417F-877D-3EF7A533A0D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24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8688" y="3195638"/>
            <a:ext cx="13149262" cy="2205038"/>
          </a:xfrm>
        </p:spPr>
        <p:txBody>
          <a:bodyPr>
            <a:normAutofit/>
          </a:bodyPr>
          <a:lstStyle>
            <a:lvl1pPr marL="0" indent="0">
              <a:defRPr sz="7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28688" y="5829300"/>
            <a:ext cx="13138164" cy="2628900"/>
          </a:xfrm>
        </p:spPr>
        <p:txBody>
          <a:bodyPr/>
          <a:lstStyle>
            <a:lvl1pPr marL="0" indent="0" algn="l">
              <a:buNone/>
              <a:defRPr>
                <a:solidFill>
                  <a:srgbClr val="8A72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816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2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97ACE81-61C6-4363-8261-795B7700A9F2}"/>
              </a:ext>
            </a:extLst>
          </p:cNvPr>
          <p:cNvGrpSpPr/>
          <p:nvPr userDrawn="1"/>
        </p:nvGrpSpPr>
        <p:grpSpPr>
          <a:xfrm>
            <a:off x="14051280" y="0"/>
            <a:ext cx="4267200" cy="10295572"/>
            <a:chOff x="0" y="0"/>
            <a:chExt cx="2870200" cy="8094345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B12C285-248A-2E76-F97F-5BDC3B3BB4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0" y="0"/>
              <a:ext cx="2870200" cy="4055745"/>
            </a:xfrm>
            <a:prstGeom prst="rect">
              <a:avLst/>
            </a:prstGeom>
          </p:spPr>
        </p:pic>
        <p:pic>
          <p:nvPicPr>
            <p:cNvPr id="31" name="Picture 30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E4A86748-E0F6-2CFF-0489-183A10A1FBB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 rot="10800000">
              <a:off x="0" y="4038600"/>
              <a:ext cx="2870200" cy="4055745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 userDrawn="1"/>
        </p:nvSpPr>
        <p:spPr>
          <a:xfrm>
            <a:off x="14051280" y="761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04376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NoGraphics">
    <p:bg>
      <p:bgPr>
        <a:solidFill>
          <a:srgbClr val="8A7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21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NoGraphics">
    <p:bg>
      <p:bgPr>
        <a:solidFill>
          <a:srgbClr val="3C29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697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NoGraphics">
    <p:bg>
      <p:bgPr>
        <a:solidFill>
          <a:srgbClr val="DDCD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0887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409575"/>
            <a:ext cx="6016626" cy="1743075"/>
          </a:xfrm>
        </p:spPr>
        <p:txBody>
          <a:bodyPr anchor="b"/>
          <a:lstStyle>
            <a:lvl1pPr marL="114300" indent="0"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409576"/>
            <a:ext cx="10223500" cy="8779670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1" y="2152651"/>
            <a:ext cx="6016626" cy="7036595"/>
          </a:xfrm>
        </p:spPr>
        <p:txBody>
          <a:bodyPr/>
          <a:lstStyle>
            <a:lvl1pPr marL="0" indent="0">
              <a:buNone/>
              <a:defRPr sz="2500"/>
            </a:lvl1pPr>
            <a:lvl2pPr marL="816422" indent="0">
              <a:buNone/>
              <a:defRPr sz="2100"/>
            </a:lvl2pPr>
            <a:lvl3pPr marL="1632844" indent="0">
              <a:buNone/>
              <a:defRPr sz="1800"/>
            </a:lvl3pPr>
            <a:lvl4pPr marL="2449266" indent="0">
              <a:buNone/>
              <a:defRPr sz="1600"/>
            </a:lvl4pPr>
            <a:lvl5pPr marL="3265688" indent="0">
              <a:buNone/>
              <a:defRPr sz="1600"/>
            </a:lvl5pPr>
            <a:lvl6pPr marL="4082110" indent="0">
              <a:buNone/>
              <a:defRPr sz="1600"/>
            </a:lvl6pPr>
            <a:lvl7pPr marL="4898532" indent="0">
              <a:buNone/>
              <a:defRPr sz="1600"/>
            </a:lvl7pPr>
            <a:lvl8pPr marL="5714954" indent="0">
              <a:buNone/>
              <a:defRPr sz="1600"/>
            </a:lvl8pPr>
            <a:lvl9pPr marL="653137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863793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1" smtClean="0">
                <a:solidFill>
                  <a:srgbClr val="8A72CC"/>
                </a:solidFill>
              </a:rPr>
              <a:pPr marL="60325" indent="0" algn="r"/>
              <a:t>‹#›</a:t>
            </a:fld>
            <a:endParaRPr lang="en-US" sz="3600" b="1">
              <a:solidFill>
                <a:srgbClr val="8A72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848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688" y="7200900"/>
            <a:ext cx="10972800" cy="850107"/>
          </a:xfrm>
        </p:spPr>
        <p:txBody>
          <a:bodyPr anchor="b"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28688" y="919162"/>
            <a:ext cx="10972800" cy="6172200"/>
          </a:xfrm>
        </p:spPr>
        <p:txBody>
          <a:bodyPr/>
          <a:lstStyle>
            <a:lvl1pPr marL="0" indent="0">
              <a:buNone/>
              <a:defRPr sz="5700"/>
            </a:lvl1pPr>
            <a:lvl2pPr marL="816422" indent="0">
              <a:buNone/>
              <a:defRPr sz="5000"/>
            </a:lvl2pPr>
            <a:lvl3pPr marL="1632844" indent="0">
              <a:buNone/>
              <a:defRPr sz="4300"/>
            </a:lvl3pPr>
            <a:lvl4pPr marL="2449266" indent="0">
              <a:buNone/>
              <a:defRPr sz="3600"/>
            </a:lvl4pPr>
            <a:lvl5pPr marL="3265688" indent="0">
              <a:buNone/>
              <a:defRPr sz="3600"/>
            </a:lvl5pPr>
            <a:lvl6pPr marL="4082110" indent="0">
              <a:buNone/>
              <a:defRPr sz="3600"/>
            </a:lvl6pPr>
            <a:lvl7pPr marL="4898532" indent="0">
              <a:buNone/>
              <a:defRPr sz="3600"/>
            </a:lvl7pPr>
            <a:lvl8pPr marL="5714954" indent="0">
              <a:buNone/>
              <a:defRPr sz="3600"/>
            </a:lvl8pPr>
            <a:lvl9pPr marL="6531376" indent="0">
              <a:buNone/>
              <a:defRPr sz="3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8688" y="8051007"/>
            <a:ext cx="10972800" cy="1207293"/>
          </a:xfrm>
        </p:spPr>
        <p:txBody>
          <a:bodyPr/>
          <a:lstStyle>
            <a:lvl1pPr marL="0" indent="0">
              <a:buNone/>
              <a:defRPr sz="2500"/>
            </a:lvl1pPr>
            <a:lvl2pPr marL="816422" indent="0">
              <a:buNone/>
              <a:defRPr sz="2100"/>
            </a:lvl2pPr>
            <a:lvl3pPr marL="1632844" indent="0">
              <a:buNone/>
              <a:defRPr sz="1800"/>
            </a:lvl3pPr>
            <a:lvl4pPr marL="2449266" indent="0">
              <a:buNone/>
              <a:defRPr sz="1600"/>
            </a:lvl4pPr>
            <a:lvl5pPr marL="3265688" indent="0">
              <a:buNone/>
              <a:defRPr sz="1600"/>
            </a:lvl5pPr>
            <a:lvl6pPr marL="4082110" indent="0">
              <a:buNone/>
              <a:defRPr sz="1600"/>
            </a:lvl6pPr>
            <a:lvl7pPr marL="4898532" indent="0">
              <a:buNone/>
              <a:defRPr sz="1600"/>
            </a:lvl7pPr>
            <a:lvl8pPr marL="5714954" indent="0">
              <a:buNone/>
              <a:defRPr sz="1600"/>
            </a:lvl8pPr>
            <a:lvl9pPr marL="653137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9" name="TextBox 18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1" smtClean="0">
                <a:solidFill>
                  <a:srgbClr val="8A72CC"/>
                </a:solidFill>
              </a:rPr>
              <a:pPr marL="60325" indent="0" algn="r"/>
              <a:t>‹#›</a:t>
            </a:fld>
            <a:endParaRPr lang="en-US" sz="3600" b="1">
              <a:solidFill>
                <a:srgbClr val="8A72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763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43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0"/>
            <a:ext cx="4933950" cy="9528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8688" y="619125"/>
            <a:ext cx="8215312" cy="89090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0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4077950" cy="29132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8688" y="3498850"/>
            <a:ext cx="12437123" cy="6029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475488" y="3035808"/>
            <a:ext cx="17202912" cy="170688"/>
            <a:chOff x="475488" y="3035808"/>
            <a:chExt cx="17202912" cy="170688"/>
          </a:xfrm>
        </p:grpSpPr>
        <p:sp>
          <p:nvSpPr>
            <p:cNvPr id="8" name="Rectangle 7"/>
            <p:cNvSpPr/>
            <p:nvPr userDrawn="1"/>
          </p:nvSpPr>
          <p:spPr>
            <a:xfrm>
              <a:off x="560832" y="3035808"/>
              <a:ext cx="17117568" cy="170688"/>
            </a:xfrm>
            <a:prstGeom prst="rect">
              <a:avLst/>
            </a:prstGeom>
            <a:gradFill>
              <a:gsLst>
                <a:gs pos="0">
                  <a:srgbClr val="3C2971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rgbClr val="DDCDE5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75488" y="3035808"/>
              <a:ext cx="170688" cy="170688"/>
            </a:xfrm>
            <a:prstGeom prst="ellipse">
              <a:avLst/>
            </a:prstGeom>
            <a:gradFill>
              <a:gsLst>
                <a:gs pos="0">
                  <a:srgbClr val="3C2971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rgbClr val="DDCDE5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9089800" y="4578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720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reefor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4077950" cy="29132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475488" y="3035808"/>
            <a:ext cx="17202912" cy="170688"/>
            <a:chOff x="475488" y="3035808"/>
            <a:chExt cx="17202912" cy="170688"/>
          </a:xfrm>
        </p:grpSpPr>
        <p:sp>
          <p:nvSpPr>
            <p:cNvPr id="8" name="Rectangle 7"/>
            <p:cNvSpPr/>
            <p:nvPr userDrawn="1"/>
          </p:nvSpPr>
          <p:spPr>
            <a:xfrm>
              <a:off x="560832" y="3035808"/>
              <a:ext cx="17117568" cy="170688"/>
            </a:xfrm>
            <a:prstGeom prst="rect">
              <a:avLst/>
            </a:prstGeom>
            <a:gradFill>
              <a:gsLst>
                <a:gs pos="0">
                  <a:srgbClr val="3C2971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rgbClr val="DDCDE5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75488" y="3035808"/>
              <a:ext cx="170688" cy="170688"/>
            </a:xfrm>
            <a:prstGeom prst="ellipse">
              <a:avLst/>
            </a:prstGeom>
            <a:gradFill>
              <a:gsLst>
                <a:gs pos="0">
                  <a:srgbClr val="3C2971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rgbClr val="DDCDE5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94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79321"/>
            <a:ext cx="14077950" cy="2043113"/>
          </a:xfrm>
        </p:spPr>
        <p:txBody>
          <a:bodyPr anchor="t">
            <a:normAutofit/>
          </a:bodyPr>
          <a:lstStyle>
            <a:lvl1pPr algn="l">
              <a:defRPr sz="8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8688" y="4360070"/>
            <a:ext cx="13149262" cy="2250281"/>
          </a:xfrm>
        </p:spPr>
        <p:txBody>
          <a:bodyPr anchor="b">
            <a:normAutofit/>
          </a:bodyPr>
          <a:lstStyle>
            <a:lvl1pPr marL="0" indent="0">
              <a:buNone/>
              <a:defRPr sz="5400">
                <a:solidFill>
                  <a:srgbClr val="8A72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81642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2844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26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568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211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853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495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137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1" smtClean="0">
                <a:solidFill>
                  <a:srgbClr val="8A72CC"/>
                </a:solidFill>
              </a:rPr>
              <a:pPr marL="60325" indent="0" algn="r"/>
              <a:t>‹#›</a:t>
            </a:fld>
            <a:endParaRPr lang="en-US" sz="3600" b="1">
              <a:solidFill>
                <a:srgbClr val="8A72CC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345371-3370-D2D4-F058-7908836C0172}"/>
              </a:ext>
            </a:extLst>
          </p:cNvPr>
          <p:cNvSpPr txBox="1">
            <a:spLocks/>
          </p:cNvSpPr>
          <p:nvPr userDrawn="1"/>
        </p:nvSpPr>
        <p:spPr>
          <a:xfrm>
            <a:off x="152400" y="6921778"/>
            <a:ext cx="14077950" cy="2043113"/>
          </a:xfrm>
          <a:prstGeom prst="rect">
            <a:avLst/>
          </a:prstGeom>
          <a:solidFill>
            <a:srgbClr val="8A72CC"/>
          </a:solidFill>
        </p:spPr>
        <p:txBody>
          <a:bodyPr vert="horz" lIns="163284" tIns="81642" rIns="163284" bIns="81642" rtlCol="0" anchor="t" anchorCtr="0">
            <a:normAutofit fontScale="92500"/>
          </a:bodyPr>
          <a:lstStyle>
            <a:lvl1pPr marL="914400" indent="0" algn="l" defTabSz="1632844" rtl="0" eaLnBrk="1" latinLnBrk="0" hangingPunct="1">
              <a:spcBef>
                <a:spcPct val="0"/>
              </a:spcBef>
              <a:buNone/>
              <a:defRPr sz="8000" b="0" kern="1200" cap="none" baseline="0">
                <a:solidFill>
                  <a:srgbClr val="F0E9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16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4077950" cy="29132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8688" y="3498850"/>
            <a:ext cx="6400800" cy="602932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3498850"/>
            <a:ext cx="6400800" cy="602932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9" name="Picture 8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45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4066853" cy="29146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498850"/>
            <a:ext cx="6400800" cy="959643"/>
          </a:xfrm>
        </p:spPr>
        <p:txBody>
          <a:bodyPr anchor="b">
            <a:noAutofit/>
          </a:bodyPr>
          <a:lstStyle>
            <a:lvl1pPr marL="0" indent="0">
              <a:buNone/>
              <a:defRPr sz="3600" b="1"/>
            </a:lvl1pPr>
            <a:lvl2pPr marL="816422" indent="0">
              <a:buNone/>
              <a:defRPr sz="3600" b="1"/>
            </a:lvl2pPr>
            <a:lvl3pPr marL="1632844" indent="0">
              <a:buNone/>
              <a:defRPr sz="3200" b="1"/>
            </a:lvl3pPr>
            <a:lvl4pPr marL="2449266" indent="0">
              <a:buNone/>
              <a:defRPr sz="2900" b="1"/>
            </a:lvl4pPr>
            <a:lvl5pPr marL="3265688" indent="0">
              <a:buNone/>
              <a:defRPr sz="2900" b="1"/>
            </a:lvl5pPr>
            <a:lvl6pPr marL="4082110" indent="0">
              <a:buNone/>
              <a:defRPr sz="2900" b="1"/>
            </a:lvl6pPr>
            <a:lvl7pPr marL="4898532" indent="0">
              <a:buNone/>
              <a:defRPr sz="2900" b="1"/>
            </a:lvl7pPr>
            <a:lvl8pPr marL="5714954" indent="0">
              <a:buNone/>
              <a:defRPr sz="2900" b="1"/>
            </a:lvl8pPr>
            <a:lvl9pPr marL="6531376" indent="0">
              <a:buNone/>
              <a:defRPr sz="2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4458492"/>
            <a:ext cx="6400800" cy="5069683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62850" y="3498850"/>
            <a:ext cx="6400800" cy="959643"/>
          </a:xfrm>
        </p:spPr>
        <p:txBody>
          <a:bodyPr anchor="b">
            <a:noAutofit/>
          </a:bodyPr>
          <a:lstStyle>
            <a:lvl1pPr marL="0" indent="0">
              <a:buNone/>
              <a:defRPr sz="3600" b="1"/>
            </a:lvl1pPr>
            <a:lvl2pPr marL="816422" indent="0">
              <a:buNone/>
              <a:defRPr sz="3600" b="1"/>
            </a:lvl2pPr>
            <a:lvl3pPr marL="1632844" indent="0">
              <a:buNone/>
              <a:defRPr sz="3200" b="1"/>
            </a:lvl3pPr>
            <a:lvl4pPr marL="2449266" indent="0">
              <a:buNone/>
              <a:defRPr sz="2900" b="1"/>
            </a:lvl4pPr>
            <a:lvl5pPr marL="3265688" indent="0">
              <a:buNone/>
              <a:defRPr sz="2900" b="1"/>
            </a:lvl5pPr>
            <a:lvl6pPr marL="4082110" indent="0">
              <a:buNone/>
              <a:defRPr sz="2900" b="1"/>
            </a:lvl6pPr>
            <a:lvl7pPr marL="4898532" indent="0">
              <a:buNone/>
              <a:defRPr sz="2900" b="1"/>
            </a:lvl7pPr>
            <a:lvl8pPr marL="5714954" indent="0">
              <a:buNone/>
              <a:defRPr sz="2900" b="1"/>
            </a:lvl8pPr>
            <a:lvl9pPr marL="6531376" indent="0">
              <a:buNone/>
              <a:defRPr sz="2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62850" y="4458492"/>
            <a:ext cx="6400800" cy="5069683"/>
          </a:xfrm>
        </p:spPr>
        <p:txBody>
          <a:bodyPr>
            <a:normAutofit/>
          </a:bodyPr>
          <a:lstStyle>
            <a:lvl1pPr>
              <a:defRPr sz="3500"/>
            </a:lvl1pPr>
            <a:lvl2pPr>
              <a:defRPr sz="3500"/>
            </a:lvl2pPr>
            <a:lvl3pPr>
              <a:defRPr sz="3500"/>
            </a:lvl3pPr>
            <a:lvl4pPr>
              <a:defRPr sz="3500"/>
            </a:lvl4pPr>
            <a:lvl5pPr>
              <a:defRPr sz="35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13C9089-F7D8-4CB6-A382-9CB04CA25875}" type="slidenum">
              <a:rPr lang="en-US" sz="3600" b="0" smtClean="0">
                <a:solidFill>
                  <a:srgbClr val="F0E9F3"/>
                </a:solidFill>
              </a:rPr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082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9" name="Rectangle 8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0" smtClean="0">
                <a:solidFill>
                  <a:srgbClr val="F0E9F3"/>
                </a:solidFill>
              </a:rPr>
              <a:pPr marL="60325" indent="0" algn="r"/>
              <a:t>‹#›</a:t>
            </a:fld>
            <a:endParaRPr lang="en-US" sz="3600" b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250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14066852" y="639"/>
            <a:ext cx="4221149" cy="10286361"/>
            <a:chOff x="14478001" y="639"/>
            <a:chExt cx="3810000" cy="9284449"/>
          </a:xfrm>
        </p:grpSpPr>
        <p:pic>
          <p:nvPicPr>
            <p:cNvPr id="6" name="Picture 5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r="1799" b="52851"/>
            <a:stretch/>
          </p:blipFill>
          <p:spPr>
            <a:xfrm>
              <a:off x="14478001" y="639"/>
              <a:ext cx="3810000" cy="525779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90" t="63797" r="1799"/>
            <a:stretch/>
          </p:blipFill>
          <p:spPr>
            <a:xfrm>
              <a:off x="14478001" y="5247965"/>
              <a:ext cx="3810000" cy="4037123"/>
            </a:xfrm>
            <a:prstGeom prst="rect">
              <a:avLst/>
            </a:prstGeom>
          </p:spPr>
        </p:pic>
      </p:grpSp>
      <p:sp>
        <p:nvSpPr>
          <p:cNvPr id="8" name="Rectangle 7"/>
          <p:cNvSpPr/>
          <p:nvPr userDrawn="1"/>
        </p:nvSpPr>
        <p:spPr>
          <a:xfrm>
            <a:off x="14066853" y="639"/>
            <a:ext cx="4221148" cy="10286361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248400" y="9739312"/>
            <a:ext cx="5791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ctr"/>
            <a:r>
              <a:rPr lang="en-US" sz="2100">
                <a:solidFill>
                  <a:srgbClr val="8A72CC"/>
                </a:solidFill>
              </a:rPr>
              <a:t>International Student Assist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0" y="9747884"/>
            <a:ext cx="4267200" cy="547688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/>
            <a:r>
              <a:rPr lang="en-US" sz="2100">
                <a:solidFill>
                  <a:srgbClr val="8A72CC"/>
                </a:solidFill>
              </a:rPr>
              <a:t>CSC480/680,</a:t>
            </a:r>
            <a:r>
              <a:rPr lang="en-US" sz="2100" baseline="0">
                <a:solidFill>
                  <a:srgbClr val="8A72CC"/>
                </a:solidFill>
              </a:rPr>
              <a:t> Shahrdar</a:t>
            </a:r>
            <a:endParaRPr lang="en-US" sz="2100">
              <a:solidFill>
                <a:srgbClr val="8A72CC"/>
              </a:solidFill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2664772" y="639"/>
            <a:ext cx="1402079" cy="9144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 marL="60325" indent="0" algn="r"/>
            <a:fld id="{537DF57F-DCE6-4F8C-95D2-4EFB072C669E}" type="slidenum">
              <a:rPr lang="en-US" sz="3600" b="1" smtClean="0">
                <a:solidFill>
                  <a:srgbClr val="8A72CC"/>
                </a:solidFill>
              </a:rPr>
              <a:pPr marL="60325" indent="0" algn="r"/>
              <a:t>‹#›</a:t>
            </a:fld>
            <a:endParaRPr lang="en-US" sz="3600" b="1">
              <a:solidFill>
                <a:srgbClr val="8A72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275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N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8233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9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4066852" cy="2913230"/>
          </a:xfrm>
          <a:prstGeom prst="rect">
            <a:avLst/>
          </a:prstGeom>
          <a:solidFill>
            <a:srgbClr val="8A72CC"/>
          </a:solidFill>
        </p:spPr>
        <p:txBody>
          <a:bodyPr vert="horz" lIns="163284" tIns="81642" rIns="163284" bIns="81642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8688" y="3498850"/>
            <a:ext cx="13138164" cy="6029324"/>
          </a:xfrm>
          <a:prstGeom prst="rect">
            <a:avLst/>
          </a:prstGeom>
        </p:spPr>
        <p:txBody>
          <a:bodyPr vert="horz" lIns="163284" tIns="81642" rIns="163284" bIns="8164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209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60" r:id="rId9"/>
    <p:sldLayoutId id="2147483662" r:id="rId10"/>
    <p:sldLayoutId id="2147483663" r:id="rId11"/>
    <p:sldLayoutId id="2147483664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marL="914400" indent="0" algn="l" defTabSz="1632844" rtl="0" eaLnBrk="1" latinLnBrk="0" hangingPunct="1">
        <a:spcBef>
          <a:spcPct val="0"/>
        </a:spcBef>
        <a:buNone/>
        <a:defRPr sz="7200" kern="1200">
          <a:solidFill>
            <a:srgbClr val="F0E9F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57200" indent="-457200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5500" kern="1200">
          <a:solidFill>
            <a:srgbClr val="3C2971"/>
          </a:solidFill>
          <a:latin typeface="+mn-lt"/>
          <a:ea typeface="+mn-ea"/>
          <a:cs typeface="+mn-cs"/>
        </a:defRPr>
      </a:lvl1pPr>
      <a:lvl2pPr marL="1263650" indent="-457200" algn="l" defTabSz="1632844" rtl="0" eaLnBrk="1" latinLnBrk="0" hangingPunct="1">
        <a:spcBef>
          <a:spcPct val="20000"/>
        </a:spcBef>
        <a:buFont typeface="Arial" panose="020B0604020202020204" pitchFamily="34" charset="0"/>
        <a:buChar char="–"/>
        <a:defRPr sz="4500" kern="1200">
          <a:solidFill>
            <a:srgbClr val="3C2971"/>
          </a:solidFill>
          <a:latin typeface="+mn-lt"/>
          <a:ea typeface="+mn-ea"/>
          <a:cs typeface="+mn-cs"/>
        </a:defRPr>
      </a:lvl2pPr>
      <a:lvl3pPr marL="2057400" indent="-457200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0" kern="1200">
          <a:solidFill>
            <a:srgbClr val="3C2971"/>
          </a:solidFill>
          <a:latin typeface="+mn-lt"/>
          <a:ea typeface="+mn-ea"/>
          <a:cs typeface="+mn-cs"/>
        </a:defRPr>
      </a:lvl3pPr>
      <a:lvl4pPr marL="2863850" indent="-457200" algn="l" defTabSz="1632844" rtl="0" eaLnBrk="1" latinLnBrk="0" hangingPunct="1">
        <a:spcBef>
          <a:spcPct val="20000"/>
        </a:spcBef>
        <a:buFont typeface="Arial" panose="020B0604020202020204" pitchFamily="34" charset="0"/>
        <a:buChar char="–"/>
        <a:defRPr sz="4500" kern="1200">
          <a:solidFill>
            <a:srgbClr val="3C2971"/>
          </a:solidFill>
          <a:latin typeface="+mn-lt"/>
          <a:ea typeface="+mn-ea"/>
          <a:cs typeface="+mn-cs"/>
        </a:defRPr>
      </a:lvl4pPr>
      <a:lvl5pPr marL="3673475" indent="-473075" algn="l" defTabSz="1632844" rtl="0" eaLnBrk="1" latinLnBrk="0" hangingPunct="1">
        <a:spcBef>
          <a:spcPct val="20000"/>
        </a:spcBef>
        <a:buFont typeface="Arial" panose="020B0604020202020204" pitchFamily="34" charset="0"/>
        <a:buChar char="»"/>
        <a:defRPr sz="4500" kern="1200">
          <a:solidFill>
            <a:srgbClr val="3C2971"/>
          </a:solidFill>
          <a:latin typeface="+mn-lt"/>
          <a:ea typeface="+mn-ea"/>
          <a:cs typeface="+mn-cs"/>
        </a:defRPr>
      </a:lvl5pPr>
      <a:lvl6pPr marL="4490321" indent="-408211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743" indent="-408211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3165" indent="-408211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587" indent="-408211" algn="l" defTabSz="1632844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422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844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266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688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2110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532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954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376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95638"/>
            <a:ext cx="14077950" cy="220503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International Student Assist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A simple path for international students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2708C6-B104-FD36-498D-BC791F4C63AC}"/>
              </a:ext>
            </a:extLst>
          </p:cNvPr>
          <p:cNvSpPr txBox="1"/>
          <p:nvPr/>
        </p:nvSpPr>
        <p:spPr>
          <a:xfrm>
            <a:off x="3124200" y="7025641"/>
            <a:ext cx="8503920" cy="52322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 algn="ctr"/>
            <a:r>
              <a:rPr lang="en-US" sz="2800" dirty="0">
                <a:solidFill>
                  <a:srgbClr val="3C2971"/>
                </a:solidFill>
              </a:rPr>
              <a:t>Marvin </a:t>
            </a:r>
            <a:r>
              <a:rPr lang="en-US" sz="2800" dirty="0" err="1">
                <a:solidFill>
                  <a:srgbClr val="3C2971"/>
                </a:solidFill>
              </a:rPr>
              <a:t>Battley</a:t>
            </a:r>
            <a:r>
              <a:rPr lang="en-US" sz="2800" dirty="0">
                <a:solidFill>
                  <a:srgbClr val="3C2971"/>
                </a:solidFill>
              </a:rPr>
              <a:t>, Paul Whitman, Louis </a:t>
            </a:r>
            <a:r>
              <a:rPr lang="en-US" sz="2800" dirty="0" err="1">
                <a:solidFill>
                  <a:srgbClr val="3C2971"/>
                </a:solidFill>
              </a:rPr>
              <a:t>Echefu</a:t>
            </a:r>
            <a:r>
              <a:rPr lang="en-US" sz="2800" dirty="0">
                <a:solidFill>
                  <a:srgbClr val="3C2971"/>
                </a:solidFill>
              </a:rPr>
              <a:t>, Libby Blair</a:t>
            </a:r>
          </a:p>
        </p:txBody>
      </p:sp>
    </p:spTree>
    <p:extLst>
      <p:ext uri="{BB962C8B-B14F-4D97-AF65-F5344CB8AC3E}">
        <p14:creationId xmlns:p14="http://schemas.microsoft.com/office/powerpoint/2010/main" val="235565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">
            <a:extLst>
              <a:ext uri="{FF2B5EF4-FFF2-40B4-BE49-F238E27FC236}">
                <a16:creationId xmlns:a16="http://schemas.microsoft.com/office/drawing/2014/main" id="{6A9EB383-3F71-3359-7046-EA48D2694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45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877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267DB-F723-9EA3-F1B3-C6FA3FEB54DF}"/>
              </a:ext>
            </a:extLst>
          </p:cNvPr>
          <p:cNvSpPr txBox="1">
            <a:spLocks/>
          </p:cNvSpPr>
          <p:nvPr/>
        </p:nvSpPr>
        <p:spPr>
          <a:xfrm>
            <a:off x="0" y="360947"/>
            <a:ext cx="18288000" cy="2430379"/>
          </a:xfrm>
          <a:prstGeom prst="rect">
            <a:avLst/>
          </a:prstGeom>
          <a:solidFill>
            <a:srgbClr val="F0E9F3"/>
          </a:solidFill>
        </p:spPr>
        <p:txBody>
          <a:bodyPr vert="horz" lIns="163284" tIns="81642" rIns="163284" bIns="81642" rtlCol="0" anchor="b" anchorCtr="0">
            <a:normAutofit/>
          </a:bodyPr>
          <a:lstStyle>
            <a:lvl1pPr marL="914400" indent="0" algn="l" defTabSz="1632844" rtl="0" eaLnBrk="1" latinLnBrk="0" hangingPunct="1">
              <a:spcBef>
                <a:spcPct val="0"/>
              </a:spcBef>
              <a:buNone/>
              <a:defRPr sz="7200" kern="1200">
                <a:solidFill>
                  <a:srgbClr val="F0E9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rgbClr val="3C2971"/>
                </a:solidFill>
              </a:rPr>
              <a:t>Systems we will use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36CA7F-FF81-FC23-548F-9CE3455658BE}"/>
              </a:ext>
            </a:extLst>
          </p:cNvPr>
          <p:cNvSpPr txBox="1"/>
          <p:nvPr/>
        </p:nvSpPr>
        <p:spPr>
          <a:xfrm>
            <a:off x="1062681" y="4127157"/>
            <a:ext cx="16261492" cy="415498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</a:p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</a:p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GitLab</a:t>
            </a:r>
          </a:p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React.js</a:t>
            </a:r>
          </a:p>
          <a:p>
            <a:pPr marL="60325" indent="0"/>
            <a:r>
              <a:rPr lang="en-US" sz="44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</p:txBody>
      </p:sp>
    </p:spTree>
    <p:extLst>
      <p:ext uri="{BB962C8B-B14F-4D97-AF65-F5344CB8AC3E}">
        <p14:creationId xmlns:p14="http://schemas.microsoft.com/office/powerpoint/2010/main" val="4096213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58763"/>
            <a:ext cx="18288000" cy="2157412"/>
          </a:xfrm>
          <a:solidFill>
            <a:srgbClr val="3C2971"/>
          </a:solidFill>
        </p:spPr>
        <p:txBody>
          <a:bodyPr/>
          <a:lstStyle/>
          <a:p>
            <a:r>
              <a:rPr lang="en-US" dirty="0">
                <a:solidFill>
                  <a:srgbClr val="DDCDE5"/>
                </a:solidFill>
              </a:rPr>
              <a:t>Who are the target customers?</a:t>
            </a:r>
          </a:p>
        </p:txBody>
      </p:sp>
      <p:pic>
        <p:nvPicPr>
          <p:cNvPr id="4104" name="Picture 8" descr="World map countries Vectors &amp; Illustrations for Free Download | Freepik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616" y="3448415"/>
            <a:ext cx="8623384" cy="48506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78142" y="8539125"/>
            <a:ext cx="1534266" cy="52322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/>
            <a:r>
              <a:rPr lang="en-US" sz="2800" dirty="0">
                <a:solidFill>
                  <a:srgbClr val="3C2971"/>
                </a:solidFill>
              </a:rPr>
              <a:t>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BFF2FF-DCB6-22D1-7A45-04A3AF2AF080}"/>
              </a:ext>
            </a:extLst>
          </p:cNvPr>
          <p:cNvSpPr txBox="1"/>
          <p:nvPr/>
        </p:nvSpPr>
        <p:spPr>
          <a:xfrm>
            <a:off x="10257183" y="3836504"/>
            <a:ext cx="6539947" cy="230832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sz="4800" b="0" i="0" u="none" strike="noStrike" kern="1200" baseline="0" dirty="0">
                <a:solidFill>
                  <a:srgbClr val="8A7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case:  Nigerian students, to gain experience</a:t>
            </a:r>
          </a:p>
        </p:txBody>
      </p:sp>
    </p:spTree>
    <p:extLst>
      <p:ext uri="{BB962C8B-B14F-4D97-AF65-F5344CB8AC3E}">
        <p14:creationId xmlns:p14="http://schemas.microsoft.com/office/powerpoint/2010/main" val="3803596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0289-EEF8-9AFF-B9BA-BCACE20D0D70}"/>
              </a:ext>
            </a:extLst>
          </p:cNvPr>
          <p:cNvSpPr txBox="1">
            <a:spLocks/>
          </p:cNvSpPr>
          <p:nvPr/>
        </p:nvSpPr>
        <p:spPr>
          <a:xfrm>
            <a:off x="0" y="241990"/>
            <a:ext cx="18288000" cy="2055486"/>
          </a:xfrm>
          <a:prstGeom prst="rect">
            <a:avLst/>
          </a:prstGeom>
          <a:solidFill>
            <a:srgbClr val="DDCDE5"/>
          </a:solidFill>
        </p:spPr>
        <p:txBody>
          <a:bodyPr vert="horz" lIns="163284" tIns="81642" rIns="163284" bIns="81642" rtlCol="0" anchor="b" anchorCtr="0">
            <a:normAutofit/>
          </a:bodyPr>
          <a:lstStyle>
            <a:lvl1pPr marL="914400" indent="0" algn="l" defTabSz="1632844" rtl="0" eaLnBrk="1" latinLnBrk="0" hangingPunct="1">
              <a:spcBef>
                <a:spcPct val="0"/>
              </a:spcBef>
              <a:buNone/>
              <a:defRPr sz="7200" kern="1200">
                <a:solidFill>
                  <a:srgbClr val="F0E9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rgbClr val="8A72CC"/>
                </a:solidFill>
              </a:rPr>
              <a:t>Customer Segmentation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CB047-D900-D00C-27F8-E4B194FAA828}"/>
              </a:ext>
            </a:extLst>
          </p:cNvPr>
          <p:cNvSpPr txBox="1"/>
          <p:nvPr/>
        </p:nvSpPr>
        <p:spPr>
          <a:xfrm>
            <a:off x="1272209" y="3657599"/>
            <a:ext cx="15902608" cy="5078313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/>
            <a:r>
              <a:rPr lang="en-US" sz="5400" dirty="0">
                <a:solidFill>
                  <a:srgbClr val="DDCDE5"/>
                </a:solidFill>
              </a:rPr>
              <a:t>Target Students: international with base case being students from Nigeria, typically age 16-33 (undergrad or grad studies), familiar with using technology such as web apps, adventurous or ambitious, may have a background with significant exposure to American cultures or have that desire</a:t>
            </a:r>
          </a:p>
        </p:txBody>
      </p:sp>
    </p:spTree>
    <p:extLst>
      <p:ext uri="{BB962C8B-B14F-4D97-AF65-F5344CB8AC3E}">
        <p14:creationId xmlns:p14="http://schemas.microsoft.com/office/powerpoint/2010/main" val="3329316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61602"/>
            <a:ext cx="18288000" cy="2409407"/>
          </a:xfrm>
          <a:solidFill>
            <a:srgbClr val="3C2971"/>
          </a:solidFill>
        </p:spPr>
        <p:txBody>
          <a:bodyPr/>
          <a:lstStyle/>
          <a:p>
            <a:r>
              <a:rPr lang="en-US" dirty="0"/>
              <a:t>Market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894524" y="2919413"/>
            <a:ext cx="12438063" cy="60293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Degree-granting institutions: 3,982*</a:t>
            </a:r>
          </a:p>
          <a:p>
            <a:pPr marL="806450" lvl="1" indent="0">
              <a:buNone/>
            </a:pPr>
            <a:r>
              <a:rPr lang="en-US" dirty="0"/>
              <a:t>Two-year: 1,303</a:t>
            </a:r>
          </a:p>
          <a:p>
            <a:pPr marL="806450" lvl="1" indent="0">
              <a:buNone/>
            </a:pPr>
            <a:r>
              <a:rPr lang="en-US" dirty="0"/>
              <a:t>Four-year: 2,679</a:t>
            </a:r>
          </a:p>
          <a:p>
            <a:pPr marL="0" indent="0">
              <a:buNone/>
            </a:pPr>
            <a:r>
              <a:rPr lang="en-US" dirty="0"/>
              <a:t>Average student populations/university**</a:t>
            </a:r>
          </a:p>
          <a:p>
            <a:pPr marL="806450" lvl="1" indent="0">
              <a:buNone/>
            </a:pPr>
            <a:r>
              <a:rPr lang="en-US" dirty="0"/>
              <a:t>Total headcount: 6,300</a:t>
            </a:r>
          </a:p>
          <a:p>
            <a:pPr marL="806450" lvl="1" indent="0">
              <a:buNone/>
            </a:pPr>
            <a:r>
              <a:rPr lang="en-US" dirty="0"/>
              <a:t>International students: 4.6%</a:t>
            </a:r>
          </a:p>
          <a:p>
            <a:pPr marL="806450" lvl="1" indent="0">
              <a:buNone/>
            </a:pPr>
            <a:r>
              <a:rPr lang="en-US" dirty="0"/>
              <a:t>International headcount:  290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490116" y="8948115"/>
            <a:ext cx="6002990" cy="738664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60325" indent="0"/>
            <a:r>
              <a:rPr lang="en-US" sz="2100" dirty="0">
                <a:solidFill>
                  <a:srgbClr val="3C2971"/>
                </a:solidFill>
              </a:rPr>
              <a:t>* National Center for Education Statistics, 2019-2020</a:t>
            </a:r>
          </a:p>
          <a:p>
            <a:pPr marL="60325" indent="0"/>
            <a:r>
              <a:rPr lang="en-US" sz="2100" dirty="0">
                <a:solidFill>
                  <a:srgbClr val="3C2971"/>
                </a:solidFill>
              </a:rPr>
              <a:t>** Pew Research Center</a:t>
            </a:r>
          </a:p>
        </p:txBody>
      </p:sp>
    </p:spTree>
    <p:extLst>
      <p:ext uri="{BB962C8B-B14F-4D97-AF65-F5344CB8AC3E}">
        <p14:creationId xmlns:p14="http://schemas.microsoft.com/office/powerpoint/2010/main" val="2054220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61602"/>
            <a:ext cx="18288000" cy="2409407"/>
          </a:xfrm>
          <a:solidFill>
            <a:srgbClr val="3C2971"/>
          </a:solidFill>
        </p:spPr>
        <p:txBody>
          <a:bodyPr/>
          <a:lstStyle/>
          <a:p>
            <a:r>
              <a:rPr lang="en-US" dirty="0"/>
              <a:t>Pricing and Marketing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894524" y="2919413"/>
            <a:ext cx="12438063" cy="60293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Price: $14.99 one-time payment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Marketing:</a:t>
            </a:r>
          </a:p>
          <a:p>
            <a:pPr marL="0" indent="0">
              <a:buNone/>
            </a:pPr>
            <a:r>
              <a:rPr lang="en-US" dirty="0"/>
              <a:t>Facebook, Instagram, Google Ads, YouTube,</a:t>
            </a:r>
          </a:p>
          <a:p>
            <a:pPr marL="0" indent="0">
              <a:buNone/>
            </a:pPr>
            <a:r>
              <a:rPr lang="en-US" dirty="0"/>
              <a:t>TikTok, and individually placed ads on websites frequently visited by international students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57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96560"/>
            <a:ext cx="18288000" cy="2496065"/>
          </a:xfrm>
        </p:spPr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1776691" y="3961115"/>
            <a:ext cx="6592057" cy="6029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One-year plan:                  </a:t>
            </a:r>
          </a:p>
          <a:p>
            <a:pPr marL="806450" lvl="1" indent="0">
              <a:buNone/>
            </a:pPr>
            <a:r>
              <a:rPr lang="en-US" dirty="0"/>
              <a:t>10,000 students</a:t>
            </a:r>
          </a:p>
          <a:p>
            <a:pPr marL="806450" lvl="1" indent="0">
              <a:buNone/>
            </a:pPr>
            <a:r>
              <a:rPr lang="en-US" dirty="0"/>
              <a:t>Again, we will localize with LSUS student connections and expand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C2B2566-C291-EDA1-E119-8DD27B221336}"/>
              </a:ext>
            </a:extLst>
          </p:cNvPr>
          <p:cNvSpPr txBox="1">
            <a:spLocks/>
          </p:cNvSpPr>
          <p:nvPr/>
        </p:nvSpPr>
        <p:spPr>
          <a:xfrm>
            <a:off x="9144000" y="3961115"/>
            <a:ext cx="6592057" cy="6029325"/>
          </a:xfrm>
          <a:prstGeom prst="rect">
            <a:avLst/>
          </a:prstGeom>
        </p:spPr>
        <p:txBody>
          <a:bodyPr vert="horz" lIns="163284" tIns="81642" rIns="163284" bIns="81642" rtlCol="0">
            <a:normAutofit/>
          </a:bodyPr>
          <a:lstStyle>
            <a:lvl1pPr marL="457200" indent="-457200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500" kern="1200">
                <a:solidFill>
                  <a:srgbClr val="3C2971"/>
                </a:solidFill>
                <a:latin typeface="+mn-lt"/>
                <a:ea typeface="+mn-ea"/>
                <a:cs typeface="+mn-cs"/>
              </a:defRPr>
            </a:lvl1pPr>
            <a:lvl2pPr marL="1263650" indent="-457200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4500" kern="1200">
                <a:solidFill>
                  <a:srgbClr val="3C2971"/>
                </a:solidFill>
                <a:latin typeface="+mn-lt"/>
                <a:ea typeface="+mn-ea"/>
                <a:cs typeface="+mn-cs"/>
              </a:defRPr>
            </a:lvl2pPr>
            <a:lvl3pPr marL="2057400" indent="-457200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500" kern="1200">
                <a:solidFill>
                  <a:srgbClr val="3C2971"/>
                </a:solidFill>
                <a:latin typeface="+mn-lt"/>
                <a:ea typeface="+mn-ea"/>
                <a:cs typeface="+mn-cs"/>
              </a:defRPr>
            </a:lvl3pPr>
            <a:lvl4pPr marL="2863850" indent="-457200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4500" kern="1200">
                <a:solidFill>
                  <a:srgbClr val="3C2971"/>
                </a:solidFill>
                <a:latin typeface="+mn-lt"/>
                <a:ea typeface="+mn-ea"/>
                <a:cs typeface="+mn-cs"/>
              </a:defRPr>
            </a:lvl4pPr>
            <a:lvl5pPr marL="3673475" indent="-473075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4500" kern="1200">
                <a:solidFill>
                  <a:srgbClr val="3C2971"/>
                </a:solidFill>
                <a:latin typeface="+mn-lt"/>
                <a:ea typeface="+mn-ea"/>
                <a:cs typeface="+mn-cs"/>
              </a:defRPr>
            </a:lvl5pPr>
            <a:lvl6pPr marL="4490321" indent="-408211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743" indent="-408211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3165" indent="-408211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587" indent="-408211" algn="l" defTabSz="1632844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Five-year plan:</a:t>
            </a:r>
          </a:p>
          <a:p>
            <a:pPr marL="806450" lvl="1" indent="0">
              <a:buFont typeface="Arial" panose="020B0604020202020204" pitchFamily="34" charset="0"/>
              <a:buNone/>
            </a:pPr>
            <a:r>
              <a:rPr lang="en-US" dirty="0"/>
              <a:t>100,000 students/year</a:t>
            </a:r>
          </a:p>
          <a:p>
            <a:pPr marL="806450" lvl="1" indent="0">
              <a:buFont typeface="Arial" panose="020B0604020202020204" pitchFamily="34" charset="0"/>
              <a:buNone/>
            </a:pPr>
            <a:r>
              <a:rPr lang="en-US" dirty="0"/>
              <a:t>Become the top app of choice for international students looking to study in the US</a:t>
            </a:r>
          </a:p>
        </p:txBody>
      </p:sp>
    </p:spTree>
    <p:extLst>
      <p:ext uri="{BB962C8B-B14F-4D97-AF65-F5344CB8AC3E}">
        <p14:creationId xmlns:p14="http://schemas.microsoft.com/office/powerpoint/2010/main" val="740085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F5B5E0-65DA-DDD0-6732-495C251154A8}"/>
              </a:ext>
            </a:extLst>
          </p:cNvPr>
          <p:cNvSpPr txBox="1"/>
          <p:nvPr/>
        </p:nvSpPr>
        <p:spPr>
          <a:xfrm>
            <a:off x="1898374" y="2604047"/>
            <a:ext cx="14491252" cy="4154984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sz="6600" i="1" dirty="0">
                <a:solidFill>
                  <a:srgbClr val="8A7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Goals: </a:t>
            </a:r>
            <a:r>
              <a:rPr lang="en-US" sz="6600" dirty="0">
                <a:solidFill>
                  <a:srgbClr val="3C29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 driven, adventurous students with universities that will welcome them and provide the environment they need to succeed</a:t>
            </a:r>
          </a:p>
        </p:txBody>
      </p:sp>
    </p:spTree>
    <p:extLst>
      <p:ext uri="{BB962C8B-B14F-4D97-AF65-F5344CB8AC3E}">
        <p14:creationId xmlns:p14="http://schemas.microsoft.com/office/powerpoint/2010/main" val="275482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F5B5E0-65DA-DDD0-6732-495C251154A8}"/>
              </a:ext>
            </a:extLst>
          </p:cNvPr>
          <p:cNvSpPr txBox="1"/>
          <p:nvPr/>
        </p:nvSpPr>
        <p:spPr>
          <a:xfrm>
            <a:off x="1898374" y="2604047"/>
            <a:ext cx="14491252" cy="2400657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5000" i="1" dirty="0">
                <a:solidFill>
                  <a:srgbClr val="8A7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en-US" sz="15000" dirty="0">
              <a:solidFill>
                <a:srgbClr val="3C29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39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603B43-BF06-E694-01B4-D8B46FEEA273}"/>
              </a:ext>
            </a:extLst>
          </p:cNvPr>
          <p:cNvSpPr txBox="1"/>
          <p:nvPr/>
        </p:nvSpPr>
        <p:spPr>
          <a:xfrm>
            <a:off x="1182756" y="2665898"/>
            <a:ext cx="15922487" cy="5693866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/>
            <a:r>
              <a:rPr lang="en-US" sz="4800" dirty="0">
                <a:solidFill>
                  <a:srgbClr val="F0E9F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International Student Assist is a web app for international  students which provides links to all steps of applying to US universities and helps students have access to important documents</a:t>
            </a:r>
            <a:endParaRPr lang="en-US" sz="2800" dirty="0">
              <a:solidFill>
                <a:srgbClr val="F0E9F3"/>
              </a:solidFill>
            </a:endParaRPr>
          </a:p>
          <a:p>
            <a:pPr marL="60325" indent="0"/>
            <a:endParaRPr lang="en-US" sz="2800" dirty="0">
              <a:solidFill>
                <a:srgbClr val="F0E9F3"/>
              </a:solidFill>
            </a:endParaRPr>
          </a:p>
          <a:p>
            <a:pPr marL="60325" indent="0"/>
            <a:r>
              <a:rPr lang="en-US" sz="4800" dirty="0">
                <a:solidFill>
                  <a:srgbClr val="F0E9F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one-stop app that provides a roadmap to guide students through applying and relocating to US universities </a:t>
            </a:r>
            <a:endParaRPr lang="en-US" sz="2800" dirty="0">
              <a:solidFill>
                <a:srgbClr val="F0E9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053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738FD3-8256-12BD-310A-119C30BBBB0C}"/>
              </a:ext>
            </a:extLst>
          </p:cNvPr>
          <p:cNvSpPr txBox="1"/>
          <p:nvPr/>
        </p:nvSpPr>
        <p:spPr>
          <a:xfrm>
            <a:off x="1689652" y="2266121"/>
            <a:ext cx="15266505" cy="5262979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/>
            <a:r>
              <a:rPr lang="en-US" sz="4800" dirty="0">
                <a:solidFill>
                  <a:srgbClr val="3C29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formed this idea after speaking with some of our classmates, who are international students, about how and why they chose to pursue an education in the US</a:t>
            </a:r>
          </a:p>
          <a:p>
            <a:pPr marL="60325" indent="0"/>
            <a:endParaRPr lang="en-US" sz="4800" dirty="0">
              <a:solidFill>
                <a:srgbClr val="3C297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325" indent="0"/>
            <a:r>
              <a:rPr lang="en-US" sz="4800" dirty="0">
                <a:solidFill>
                  <a:srgbClr val="3C29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common theme that arose is how many steps international students must go through to get here, and how difficult it is to navigate them </a:t>
            </a:r>
          </a:p>
        </p:txBody>
      </p:sp>
    </p:spTree>
    <p:extLst>
      <p:ext uri="{BB962C8B-B14F-4D97-AF65-F5344CB8AC3E}">
        <p14:creationId xmlns:p14="http://schemas.microsoft.com/office/powerpoint/2010/main" val="182929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C00F66-4A8A-C3ED-ECA0-56D4DEE3D37C}"/>
              </a:ext>
            </a:extLst>
          </p:cNvPr>
          <p:cNvSpPr txBox="1"/>
          <p:nvPr/>
        </p:nvSpPr>
        <p:spPr>
          <a:xfrm>
            <a:off x="2054086" y="2506648"/>
            <a:ext cx="14660880" cy="4955203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/>
            <a:r>
              <a:rPr lang="en-US" sz="7200" i="1" dirty="0">
                <a:solidFill>
                  <a:srgbClr val="3C297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Purpose:</a:t>
            </a:r>
            <a:r>
              <a:rPr lang="en-US" sz="7200" dirty="0">
                <a:solidFill>
                  <a:srgbClr val="DDCD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7200" dirty="0">
                <a:solidFill>
                  <a:srgbClr val="8A72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lead the way for all students to receive the quality education of their dreams, no matter their country of origin</a:t>
            </a:r>
            <a:r>
              <a:rPr lang="en-US" sz="1100" dirty="0">
                <a:solidFill>
                  <a:srgbClr val="8A72CC"/>
                </a:solidFill>
              </a:rPr>
              <a:t>.</a:t>
            </a:r>
          </a:p>
          <a:p>
            <a:pPr marL="60325" indent="0" algn="ctr"/>
            <a:endParaRPr lang="en-US" sz="2800" dirty="0">
              <a:solidFill>
                <a:srgbClr val="3C29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F79D50-D810-7D74-4BB3-9EA3E1AC3A33}"/>
              </a:ext>
            </a:extLst>
          </p:cNvPr>
          <p:cNvSpPr txBox="1"/>
          <p:nvPr/>
        </p:nvSpPr>
        <p:spPr>
          <a:xfrm>
            <a:off x="1172818" y="2342733"/>
            <a:ext cx="15405653" cy="5601533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US" sz="6600" i="1" dirty="0">
                <a:solidFill>
                  <a:srgbClr val="F0E9F3"/>
                </a:solidFill>
              </a:rPr>
              <a:t>Values: </a:t>
            </a:r>
            <a:r>
              <a:rPr lang="en-US" sz="6600" dirty="0">
                <a:solidFill>
                  <a:srgbClr val="DDCDE5"/>
                </a:solidFill>
              </a:rPr>
              <a:t>Postsecondary education is one of the greatest investments of time and money that a person will ever make; Student opportunities should not be limited by the country they were born in</a:t>
            </a:r>
          </a:p>
          <a:p>
            <a:pPr marL="60325" indent="0"/>
            <a:endParaRPr lang="en-US" sz="2800" dirty="0">
              <a:solidFill>
                <a:srgbClr val="3C29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13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8DF81-C20E-3CCB-D6A7-64D2A05DDBB5}"/>
              </a:ext>
            </a:extLst>
          </p:cNvPr>
          <p:cNvSpPr txBox="1">
            <a:spLocks/>
          </p:cNvSpPr>
          <p:nvPr/>
        </p:nvSpPr>
        <p:spPr>
          <a:xfrm>
            <a:off x="0" y="290116"/>
            <a:ext cx="18288000" cy="2055486"/>
          </a:xfrm>
          <a:prstGeom prst="rect">
            <a:avLst/>
          </a:prstGeom>
          <a:solidFill>
            <a:srgbClr val="DDCDE5"/>
          </a:solidFill>
        </p:spPr>
        <p:txBody>
          <a:bodyPr vert="horz" lIns="163284" tIns="81642" rIns="163284" bIns="81642" rtlCol="0" anchor="b" anchorCtr="0">
            <a:normAutofit/>
          </a:bodyPr>
          <a:lstStyle>
            <a:lvl1pPr marL="914400" indent="0" algn="l" defTabSz="1632844" rtl="0" eaLnBrk="1" latinLnBrk="0" hangingPunct="1">
              <a:spcBef>
                <a:spcPct val="0"/>
              </a:spcBef>
              <a:buNone/>
              <a:defRPr sz="7200" kern="1200">
                <a:solidFill>
                  <a:srgbClr val="F0E9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rgbClr val="8A72CC"/>
                </a:solidFill>
              </a:rPr>
              <a:t>How will it work?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A15D6C-6AB4-CF62-D511-B932D14E89C6}"/>
              </a:ext>
            </a:extLst>
          </p:cNvPr>
          <p:cNvSpPr txBox="1"/>
          <p:nvPr/>
        </p:nvSpPr>
        <p:spPr>
          <a:xfrm>
            <a:off x="914400" y="3141210"/>
            <a:ext cx="16483263" cy="452431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60325" indent="0"/>
            <a:r>
              <a:rPr lang="en-US" sz="4800" dirty="0">
                <a:solidFill>
                  <a:srgbClr val="F0E9F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app will be web-based, and will walk the students through each step they need to complete in order to fulfill becoming a student at a university in the US </a:t>
            </a:r>
          </a:p>
          <a:p>
            <a:pPr marL="60325" indent="0"/>
            <a:endParaRPr lang="en-US" sz="4800" dirty="0">
              <a:solidFill>
                <a:srgbClr val="F0E9F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325" indent="0"/>
            <a:r>
              <a:rPr lang="en-US" sz="4800" dirty="0">
                <a:solidFill>
                  <a:srgbClr val="F0E9F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example of what we feel the app will look like is presented in our next two slides</a:t>
            </a:r>
          </a:p>
        </p:txBody>
      </p:sp>
    </p:spTree>
    <p:extLst>
      <p:ext uri="{BB962C8B-B14F-4D97-AF65-F5344CB8AC3E}">
        <p14:creationId xmlns:p14="http://schemas.microsoft.com/office/powerpoint/2010/main" val="3755297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newspaper, screenshot">
            <a:extLst>
              <a:ext uri="{FF2B5EF4-FFF2-40B4-BE49-F238E27FC236}">
                <a16:creationId xmlns:a16="http://schemas.microsoft.com/office/drawing/2014/main" id="{07D71245-E197-B652-FF3C-8CEC0FDD5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1643"/>
            <a:ext cx="18288000" cy="1045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76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88115"/>
            <a:ext cx="18288000" cy="2552792"/>
          </a:xfrm>
          <a:solidFill>
            <a:srgbClr val="3C2971"/>
          </a:solidFill>
        </p:spPr>
        <p:txBody>
          <a:bodyPr/>
          <a:lstStyle/>
          <a:p>
            <a:r>
              <a:rPr lang="en-US"/>
              <a:t>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988541" y="3488381"/>
            <a:ext cx="16802502" cy="6029325"/>
          </a:xfrm>
        </p:spPr>
        <p:txBody>
          <a:bodyPr numCol="2">
            <a:normAutofit/>
          </a:bodyPr>
          <a:lstStyle/>
          <a:p>
            <a:pPr marL="806450" lvl="1" indent="0">
              <a:buNone/>
            </a:pPr>
            <a:r>
              <a:rPr lang="en-US" sz="6600" dirty="0">
                <a:solidFill>
                  <a:srgbClr val="DDCDE5"/>
                </a:solidFill>
              </a:rPr>
              <a:t>Checklist</a:t>
            </a:r>
          </a:p>
          <a:p>
            <a:pPr marL="806450" lvl="1" indent="0">
              <a:buNone/>
            </a:pPr>
            <a:r>
              <a:rPr lang="en-US" sz="6600" dirty="0">
                <a:solidFill>
                  <a:srgbClr val="DDCDE5"/>
                </a:solidFill>
              </a:rPr>
              <a:t>Website links</a:t>
            </a:r>
          </a:p>
          <a:p>
            <a:pPr marL="806450" lvl="1" indent="0">
              <a:buNone/>
            </a:pPr>
            <a:r>
              <a:rPr lang="en-US" sz="6600" dirty="0">
                <a:solidFill>
                  <a:srgbClr val="DDCDE5"/>
                </a:solidFill>
              </a:rPr>
              <a:t>FAQs</a:t>
            </a:r>
          </a:p>
          <a:p>
            <a:pPr marL="806450" lvl="1" indent="0">
              <a:buNone/>
            </a:pPr>
            <a:r>
              <a:rPr lang="en-US" sz="6600" dirty="0">
                <a:solidFill>
                  <a:srgbClr val="DDCDE5"/>
                </a:solidFill>
              </a:rPr>
              <a:t>Tips and Tricks</a:t>
            </a:r>
          </a:p>
          <a:p>
            <a:pPr marL="806450" lvl="1" indent="0">
              <a:buNone/>
            </a:pPr>
            <a:endParaRPr lang="en-US" sz="6600" dirty="0">
              <a:solidFill>
                <a:srgbClr val="DDCDE5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077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AFA66F66-DA3B-C17E-4B45-C7C2268F3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45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58951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 anchor="t" anchorCtr="0">
        <a:spAutoFit/>
      </a:bodyPr>
      <a:lstStyle>
        <a:defPPr marL="60325" indent="0">
          <a:defRPr sz="2800" smtClean="0">
            <a:solidFill>
              <a:srgbClr val="3C297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2478</TotalTime>
  <Words>529</Words>
  <Application>Microsoft Office PowerPoint</Application>
  <PresentationFormat>Custom</PresentationFormat>
  <Paragraphs>76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blank</vt:lpstr>
      <vt:lpstr>International Student Assist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  <vt:lpstr>PowerPoint Presentation</vt:lpstr>
      <vt:lpstr>PowerPoint Presentation</vt:lpstr>
      <vt:lpstr>PowerPoint Presentation</vt:lpstr>
      <vt:lpstr>Who are the target customers?</vt:lpstr>
      <vt:lpstr>PowerPoint Presentation</vt:lpstr>
      <vt:lpstr>Market</vt:lpstr>
      <vt:lpstr>Pricing and Marketing</vt:lpstr>
      <vt:lpstr>Objectives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</dc:creator>
  <cp:lastModifiedBy>Marvin Battley</cp:lastModifiedBy>
  <cp:revision>73</cp:revision>
  <dcterms:created xsi:type="dcterms:W3CDTF">2022-09-28T06:43:33Z</dcterms:created>
  <dcterms:modified xsi:type="dcterms:W3CDTF">2022-10-06T15:48:29Z</dcterms:modified>
</cp:coreProperties>
</file>

<file path=docProps/thumbnail.jpeg>
</file>